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61" r:id="rId4"/>
    <p:sldId id="257" r:id="rId5"/>
    <p:sldId id="260" r:id="rId6"/>
    <p:sldId id="259" r:id="rId7"/>
    <p:sldId id="258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CE0-34CB-44EE-8AB9-C46C51BEBA09}" type="datetimeFigureOut">
              <a:rPr lang="cs-CZ" smtClean="0"/>
              <a:t>25.05.2026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E77DCCF-AB64-4190-AF33-8C7F38C11D2D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09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CE0-34CB-44EE-8AB9-C46C51BEBA09}" type="datetimeFigureOut">
              <a:rPr lang="cs-CZ" smtClean="0"/>
              <a:t>25.05.2026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DCCF-AB64-4190-AF33-8C7F38C11D2D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84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CE0-34CB-44EE-8AB9-C46C51BEBA09}" type="datetimeFigureOut">
              <a:rPr lang="cs-CZ" smtClean="0"/>
              <a:t>25.05.2026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DCCF-AB64-4190-AF33-8C7F38C11D2D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39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CE0-34CB-44EE-8AB9-C46C51BEBA09}" type="datetimeFigureOut">
              <a:rPr lang="cs-CZ" smtClean="0"/>
              <a:t>25.05.2026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DCCF-AB64-4190-AF33-8C7F38C11D2D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9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CE0-34CB-44EE-8AB9-C46C51BEBA09}" type="datetimeFigureOut">
              <a:rPr lang="cs-CZ" smtClean="0"/>
              <a:t>25.05.2026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DCCF-AB64-4190-AF33-8C7F38C11D2D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9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CE0-34CB-44EE-8AB9-C46C51BEBA09}" type="datetimeFigureOut">
              <a:rPr lang="cs-CZ" smtClean="0"/>
              <a:t>25.05.2026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DCCF-AB64-4190-AF33-8C7F38C11D2D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76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CE0-34CB-44EE-8AB9-C46C51BEBA09}" type="datetimeFigureOut">
              <a:rPr lang="cs-CZ" smtClean="0"/>
              <a:t>25.05.2026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DCCF-AB64-4190-AF33-8C7F38C11D2D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37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CE0-34CB-44EE-8AB9-C46C51BEBA09}" type="datetimeFigureOut">
              <a:rPr lang="cs-CZ" smtClean="0"/>
              <a:t>25.05.2026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DCCF-AB64-4190-AF33-8C7F38C11D2D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81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CE0-34CB-44EE-8AB9-C46C51BEBA09}" type="datetimeFigureOut">
              <a:rPr lang="cs-CZ" smtClean="0"/>
              <a:t>25.05.2026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DCCF-AB64-4190-AF33-8C7F38C11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29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CE0-34CB-44EE-8AB9-C46C51BEBA09}" type="datetimeFigureOut">
              <a:rPr lang="cs-CZ" smtClean="0"/>
              <a:t>25.05.2026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DCCF-AB64-4190-AF33-8C7F38C11D2D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0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4ED4CE0-34CB-44EE-8AB9-C46C51BEBA09}" type="datetimeFigureOut">
              <a:rPr lang="cs-CZ" smtClean="0"/>
              <a:t>25.05.2026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DCCF-AB64-4190-AF33-8C7F38C11D2D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63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D4CE0-34CB-44EE-8AB9-C46C51BEBA09}" type="datetimeFigureOut">
              <a:rPr lang="cs-CZ" smtClean="0"/>
              <a:t>25.05.2026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E77DCCF-AB64-4190-AF33-8C7F38C11D2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6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373E7479-F010-371E-7912-ABD98A1D95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91" t="8517" b="15157"/>
          <a:stretch>
            <a:fillRect/>
          </a:stretch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D886E7-807A-CB51-1BFC-8C3677F3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 dirty="0">
                <a:solidFill>
                  <a:srgbClr val="FFFFFE"/>
                </a:solidFill>
              </a:rPr>
              <a:t>Asistent </a:t>
            </a:r>
            <a:r>
              <a:rPr lang="en-US" sz="4100" dirty="0" err="1">
                <a:solidFill>
                  <a:srgbClr val="FFFFFE"/>
                </a:solidFill>
              </a:rPr>
              <a:t>pedagoga</a:t>
            </a:r>
            <a:r>
              <a:rPr lang="en-US" sz="4100" dirty="0">
                <a:solidFill>
                  <a:srgbClr val="FFFFFE"/>
                </a:solidFill>
              </a:rPr>
              <a:t> </a:t>
            </a:r>
            <a:br>
              <a:rPr lang="cs-CZ" sz="4100" dirty="0">
                <a:solidFill>
                  <a:srgbClr val="FFFFFE"/>
                </a:solidFill>
              </a:rPr>
            </a:br>
            <a:r>
              <a:rPr lang="en-US" sz="4100" dirty="0">
                <a:solidFill>
                  <a:srgbClr val="FFFFFE"/>
                </a:solidFill>
              </a:rPr>
              <a:t>v první </a:t>
            </a:r>
            <a:r>
              <a:rPr lang="en-US" sz="4100" dirty="0" err="1">
                <a:solidFill>
                  <a:srgbClr val="FFFFFE"/>
                </a:solidFill>
              </a:rPr>
              <a:t>třídě</a:t>
            </a:r>
            <a:endParaRPr lang="en-US" sz="4100" dirty="0">
              <a:solidFill>
                <a:srgbClr val="FFFFFE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B0A9A32-DA9C-93BE-5846-806B88D1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5511" y="4669144"/>
            <a:ext cx="6832499" cy="716529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sz="1600" cap="all">
                <a:solidFill>
                  <a:srgbClr val="FFFFFE"/>
                </a:solidFill>
              </a:rPr>
              <a:t>PhDr. Jitka Kendíková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8749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5F8809D9-9DF9-CC6D-4A8B-70183FE6A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393" y="5703798"/>
            <a:ext cx="4243184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3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7A14DA-9775-51FC-2555-8F802DD0A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4176384" cy="2380828"/>
          </a:xfrm>
        </p:spPr>
        <p:txBody>
          <a:bodyPr>
            <a:normAutofit/>
          </a:bodyPr>
          <a:lstStyle/>
          <a:p>
            <a:r>
              <a:rPr lang="cs-CZ" sz="4800"/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92CFB25-115A-7A50-06D8-829259CA7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4171479" cy="1610643"/>
          </a:xfrm>
        </p:spPr>
        <p:txBody>
          <a:bodyPr>
            <a:normAutofit/>
          </a:bodyPr>
          <a:lstStyle/>
          <a:p>
            <a:r>
              <a:rPr lang="cs-CZ" sz="1600"/>
              <a:t>PhDr. Jitka Kendíková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0C8D195A-DFF4-5B82-EA7E-B55B54F81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901" y="805583"/>
            <a:ext cx="4723462" cy="466076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D362BC02-FF2A-7495-4DFE-2389212F6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637" y="4557623"/>
            <a:ext cx="4243184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7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0856F-7BBB-C63B-B168-8AFE1476D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Motto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2FD08F-A3B8-D128-03CF-57F154A47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Učitelé a jejich asistenti probouzejí v každém studentovi potenciál a pomáhají mu realizovat jeho schopnosti. </a:t>
            </a:r>
          </a:p>
          <a:p>
            <a:r>
              <a:rPr lang="cs-CZ" dirty="0"/>
              <a:t>K formování malých myslí je potřeba velké srdce. </a:t>
            </a:r>
          </a:p>
          <a:p>
            <a:r>
              <a:rPr lang="cs-CZ" dirty="0"/>
              <a:t>"Budoucnost světa je dnes v mé třídě." – Ivan </a:t>
            </a:r>
            <a:r>
              <a:rPr lang="cs-CZ" dirty="0" err="1"/>
              <a:t>Welton</a:t>
            </a:r>
            <a:r>
              <a:rPr lang="cs-CZ" dirty="0"/>
              <a:t> </a:t>
            </a:r>
            <a:r>
              <a:rPr lang="cs-CZ" dirty="0" err="1"/>
              <a:t>Fitzwater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40BC82-8848-2717-CA8A-EFC811D1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284" y="5004247"/>
            <a:ext cx="4657748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7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CADD7-2326-111F-D430-0BD4274C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pravidla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B83FD-1DE8-967A-D96B-8F00C8963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ZÁKON č. 561/2004 Sb. , o předškolním, základním, středním, vyšším odborném a jiném vzdělávání (školský zákon), ve znění pozdějších předpisů</a:t>
            </a:r>
          </a:p>
          <a:p>
            <a:r>
              <a:rPr lang="cs-CZ" dirty="0"/>
              <a:t>ZÁKON Č. 563/2004 Sb., o pedagogických pracovnících a o změně některých zákonů, ve znění pozdějších předpisů</a:t>
            </a:r>
          </a:p>
          <a:p>
            <a:r>
              <a:rPr lang="cs-CZ" dirty="0"/>
              <a:t>Vyhláška č. 27/2016 Sb., o vzdělávání žáků se speciálními vzdělávacími potřebami a žáků nadaných, ve znění pozdějších předpisů</a:t>
            </a:r>
          </a:p>
          <a:p>
            <a:r>
              <a:rPr lang="cs-CZ" dirty="0"/>
              <a:t>Vyhláška č. 72/2005 Sb., o poskytování poradenských služeb ve školách a školských poradenských zařízeních, ve znění pozdějších předpisů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0A4A26-4BA6-1C69-D656-FFFC4F642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966" y="5488103"/>
            <a:ext cx="4657748" cy="2804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9F5C6E5-EF8A-7F69-1BBC-98522142C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541" y="70904"/>
            <a:ext cx="2293720" cy="168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7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06730-2248-608F-9E13-73721ACF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souvislosti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7F0D4B-C1AD-AE39-00D5-50CAB9226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Změna období pro zápis k předškolnímu vzdělávání na období od 15. března do 15. dubna</a:t>
            </a:r>
          </a:p>
          <a:p>
            <a:r>
              <a:rPr lang="cs-CZ" dirty="0"/>
              <a:t>Změna termínu zápisu k povinné školní docházce na období od 15. ledna do 15. února</a:t>
            </a:r>
          </a:p>
          <a:p>
            <a:r>
              <a:rPr lang="cs-CZ" dirty="0"/>
              <a:t>Povinnost předávání výsledků pedagogického diagnostikování do nástupní základní školy</a:t>
            </a:r>
          </a:p>
          <a:p>
            <a:r>
              <a:rPr lang="cs-CZ" dirty="0"/>
              <a:t>Změny odkladu povinné školní docházky</a:t>
            </a:r>
          </a:p>
          <a:p>
            <a:r>
              <a:rPr lang="cs-CZ" dirty="0"/>
              <a:t>Parametrizace asistenta pedagoga v 1. ročnících základní školy</a:t>
            </a:r>
          </a:p>
          <a:p>
            <a:r>
              <a:rPr lang="cs-CZ" dirty="0"/>
              <a:t>Zrušení přípravných tříd</a:t>
            </a:r>
          </a:p>
          <a:p>
            <a:r>
              <a:rPr lang="cs-CZ" dirty="0"/>
              <a:t>Slovní hodnocení</a:t>
            </a:r>
          </a:p>
          <a:p>
            <a:r>
              <a:rPr lang="cs-CZ" dirty="0"/>
              <a:t>Omezení možnosti opakování 1. ročníku základní školy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000299-FCD0-AABC-3565-7E128CE4D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86" y="5508089"/>
            <a:ext cx="4657748" cy="2804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E0D264-FA85-9B55-A2E4-9F16CE1D2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960" y="96253"/>
            <a:ext cx="1384374" cy="16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0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 descr="✅">
            <a:extLst>
              <a:ext uri="{FF2B5EF4-FFF2-40B4-BE49-F238E27FC236}">
                <a16:creationId xmlns:a16="http://schemas.microsoft.com/office/drawing/2014/main" id="{72226F8E-8DD8-3545-1DF6-E43647C666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3525" y="1789841"/>
            <a:ext cx="692139" cy="4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❌">
            <a:extLst>
              <a:ext uri="{FF2B5EF4-FFF2-40B4-BE49-F238E27FC236}">
                <a16:creationId xmlns:a16="http://schemas.microsoft.com/office/drawing/2014/main" id="{8533E230-BF0A-5CFF-512C-B466EB62A6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3525" y="1789841"/>
            <a:ext cx="692139" cy="4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3" descr="✅">
            <a:extLst>
              <a:ext uri="{FF2B5EF4-FFF2-40B4-BE49-F238E27FC236}">
                <a16:creationId xmlns:a16="http://schemas.microsoft.com/office/drawing/2014/main" id="{CCE3F47D-57F2-9969-F998-B319D48492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3525" y="1789841"/>
            <a:ext cx="692139" cy="4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4" descr="❌">
            <a:extLst>
              <a:ext uri="{FF2B5EF4-FFF2-40B4-BE49-F238E27FC236}">
                <a16:creationId xmlns:a16="http://schemas.microsoft.com/office/drawing/2014/main" id="{3C8BF5F1-5021-DE80-8D65-F17A98DDBB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3525" y="1789841"/>
            <a:ext cx="692139" cy="4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F4E81AA-0C67-4CDF-870B-C6BC1705D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528701"/>
              </p:ext>
            </p:extLst>
          </p:nvPr>
        </p:nvGraphicFramePr>
        <p:xfrm>
          <a:off x="1682689" y="643467"/>
          <a:ext cx="8826624" cy="4873236"/>
        </p:xfrm>
        <a:graphic>
          <a:graphicData uri="http://schemas.openxmlformats.org/drawingml/2006/table">
            <a:tbl>
              <a:tblPr/>
              <a:tblGrid>
                <a:gridCol w="1666804">
                  <a:extLst>
                    <a:ext uri="{9D8B030D-6E8A-4147-A177-3AD203B41FA5}">
                      <a16:colId xmlns:a16="http://schemas.microsoft.com/office/drawing/2014/main" val="69254144"/>
                    </a:ext>
                  </a:extLst>
                </a:gridCol>
                <a:gridCol w="1789955">
                  <a:extLst>
                    <a:ext uri="{9D8B030D-6E8A-4147-A177-3AD203B41FA5}">
                      <a16:colId xmlns:a16="http://schemas.microsoft.com/office/drawing/2014/main" val="3467114335"/>
                    </a:ext>
                  </a:extLst>
                </a:gridCol>
                <a:gridCol w="1789955">
                  <a:extLst>
                    <a:ext uri="{9D8B030D-6E8A-4147-A177-3AD203B41FA5}">
                      <a16:colId xmlns:a16="http://schemas.microsoft.com/office/drawing/2014/main" val="2980363819"/>
                    </a:ext>
                  </a:extLst>
                </a:gridCol>
                <a:gridCol w="1789955">
                  <a:extLst>
                    <a:ext uri="{9D8B030D-6E8A-4147-A177-3AD203B41FA5}">
                      <a16:colId xmlns:a16="http://schemas.microsoft.com/office/drawing/2014/main" val="310113500"/>
                    </a:ext>
                  </a:extLst>
                </a:gridCol>
                <a:gridCol w="1789955">
                  <a:extLst>
                    <a:ext uri="{9D8B030D-6E8A-4147-A177-3AD203B41FA5}">
                      <a16:colId xmlns:a16="http://schemas.microsoft.com/office/drawing/2014/main" val="99526361"/>
                    </a:ext>
                  </a:extLst>
                </a:gridCol>
              </a:tblGrid>
              <a:tr h="14083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Školní rok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Zápis do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základní školy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Datum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narození dítěte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Použitá verze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zákona pro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odklad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povinné školní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docházky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Možnost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odkladu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povinné školní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docházky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podle starých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pravidel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78658"/>
                  </a:ext>
                </a:extLst>
              </a:tr>
              <a:tr h="9746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2026/2027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leden až únor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2026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od 1. 4. 2020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Zákon č.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561/2004 Sb.,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 b="1">
                          <a:effectLst/>
                        </a:rPr>
                        <a:t>ve znění do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 b="1">
                          <a:effectLst/>
                        </a:rPr>
                        <a:t>31. 8. 2025</a:t>
                      </a:r>
                      <a:endParaRPr lang="cs-CZ" sz="1400">
                        <a:effectLst/>
                      </a:endParaRP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 Ano (ještě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podle starých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pravidel)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427419"/>
                  </a:ext>
                </a:extLst>
              </a:tr>
              <a:tr h="7577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2026/2027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leden až únor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2026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do 31. 3. 2020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Nová právní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úprava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 Ne (již podle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nových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pravidel)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961911"/>
                  </a:ext>
                </a:extLst>
              </a:tr>
              <a:tr h="9746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2027/2028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leden až únor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2027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od 1. 7. 2021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Zákon č.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561/2004 Sb.,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 b="1">
                          <a:effectLst/>
                        </a:rPr>
                        <a:t>ve znění do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 b="1">
                          <a:effectLst/>
                        </a:rPr>
                        <a:t>31. 8. 2025</a:t>
                      </a:r>
                      <a:endParaRPr lang="cs-CZ" sz="1400">
                        <a:effectLst/>
                      </a:endParaRP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 Ano (ještě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podle starých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pravidel)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390010"/>
                  </a:ext>
                </a:extLst>
              </a:tr>
              <a:tr h="7577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2027/2028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leden až únor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2027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>
                          <a:effectLst/>
                        </a:rPr>
                        <a:t>do 30. 6. 2021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 dirty="0">
                          <a:effectLst/>
                        </a:rPr>
                        <a:t>Nová právní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úprava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400" dirty="0">
                          <a:effectLst/>
                        </a:rPr>
                        <a:t> Ne (již podle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nových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pravidel)</a:t>
                      </a:r>
                    </a:p>
                  </a:txBody>
                  <a:tcPr marL="55155" marR="55155" marT="27577" marB="2757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51909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DF0C38C2-1322-E243-B60D-217D7BEF5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135" y="5668398"/>
            <a:ext cx="4657748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3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33724-C001-626B-CBAC-96A80343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Formální a ekonomické SOUVISLOSTI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1ACA73-1212-A358-B056-4BE64A02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Od 1. 9. 2026 je zavedena povinnost, aby v každé první třídě s 15 a více žáky 1. ročníku byl asistent pedagoga. </a:t>
            </a:r>
          </a:p>
          <a:p>
            <a:r>
              <a:rPr lang="cs-CZ" dirty="0"/>
              <a:t>Dofinancování asistentů pedagoga v 1. ročníku základních škol od září 2026 je možné řešit v rámci úprav rozpočtu právnických osob podle Článku XI směrnice MŠMT. Na dofinancování asistentů pedagoga v 1. ročníku základních škol od září 2026 může krajský úřad žádat MŠMT o zvýšení rezervy přímých výdajů.</a:t>
            </a:r>
          </a:p>
          <a:p>
            <a:r>
              <a:rPr lang="cs-CZ" dirty="0"/>
              <a:t>V roce 2027 již budou finanční prostředky na tyto asistenty pedagoga zahrnuty do rozpisu rozpočtu. Proto je důležité při podzimním sběru v roce 2026 tyto asistenty pedagoga správně vykázat ve výkazu P 1c-04. </a:t>
            </a:r>
          </a:p>
          <a:p>
            <a:r>
              <a:rPr lang="cs-CZ" dirty="0"/>
              <a:t>Ve výkazu P 1d-01 se tito asistenti pedagoga v roce 2026 nevykazují. 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3AF765-7147-76AF-9E64-87E1FABAA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333" y="5488103"/>
            <a:ext cx="4657748" cy="2804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CA1737-5D66-D40D-6105-CF392DF73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625" y="12633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7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B361E-32C6-E25E-5930-66024D24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ASISTENT PEDAGOGA – PRACOVNÍ POZICE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943D49-E8CF-2EDA-C0F8-195AE8B8B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Pravidla určena legislativně</a:t>
            </a:r>
          </a:p>
          <a:p>
            <a:r>
              <a:rPr lang="cs-CZ" dirty="0"/>
              <a:t>Od září 2026 různé typy AP, respektive asistentů</a:t>
            </a:r>
          </a:p>
          <a:p>
            <a:r>
              <a:rPr lang="cs-CZ" dirty="0"/>
              <a:t>Nově bude jasně pojmenovaná pozice a přestanou vznikat různé obtíže</a:t>
            </a:r>
          </a:p>
          <a:p>
            <a:r>
              <a:rPr lang="cs-CZ" dirty="0"/>
              <a:t>Užší spolupráce mezi učitelem a asistentem pedagoga</a:t>
            </a:r>
          </a:p>
          <a:p>
            <a:r>
              <a:rPr lang="cs-CZ" dirty="0"/>
              <a:t>Pomoc při adaptaci na školu</a:t>
            </a:r>
          </a:p>
          <a:p>
            <a:r>
              <a:rPr lang="cs-CZ" dirty="0"/>
              <a:t>Přímá i nepřímá práce s žáky – jasně dáno</a:t>
            </a:r>
          </a:p>
          <a:p>
            <a:r>
              <a:rPr lang="cs-CZ" dirty="0"/>
              <a:t>Jasně dán počet hodin přímé činnosti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67C128-4DD5-4AF7-0180-08AC39F40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768" y="5466345"/>
            <a:ext cx="4657748" cy="2804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9548EC-3C1D-33F8-39B1-C8F4007E6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315" y="2774251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6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0E0C9-478D-6077-8F14-C12A46F5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Asistent pedagoga – základní úloha </a:t>
            </a:r>
            <a:br>
              <a:rPr lang="cs-CZ" dirty="0"/>
            </a:br>
            <a:r>
              <a:rPr lang="cs-CZ" dirty="0"/>
              <a:t>v 1. třídě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FFD1A7-E5C1-10D5-8382-243A973C1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je podpořit adaptaci žáků ve škole</a:t>
            </a:r>
          </a:p>
          <a:p>
            <a:r>
              <a:rPr lang="cs-CZ" dirty="0"/>
              <a:t>Asistent pedagoga spolupracuje s učitelem a pomáhá mu s výukou, socializací, komunikací a individuálními potřebami žáků</a:t>
            </a:r>
          </a:p>
          <a:p>
            <a:r>
              <a:rPr lang="cs-CZ" dirty="0"/>
              <a:t>Podpora žáků versus vedení k samostatnosti</a:t>
            </a:r>
          </a:p>
          <a:p>
            <a:r>
              <a:rPr lang="cs-CZ" dirty="0"/>
              <a:t>Důležitá spolupráce se zákonnými zástupci</a:t>
            </a:r>
          </a:p>
          <a:p>
            <a:r>
              <a:rPr lang="cs-CZ" dirty="0"/>
              <a:t>Spolupráce se školními poradenskými pracovníky</a:t>
            </a:r>
          </a:p>
          <a:p>
            <a:r>
              <a:rPr lang="cs-CZ" dirty="0"/>
              <a:t>Spolupráce se školskými poradenskými zařízeními 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3025C1-4550-5CD7-49A1-C51524720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940" y="5420625"/>
            <a:ext cx="4657748" cy="2804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04765E8-1DE0-D3D0-AD43-F6AA80961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96" y="3240555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9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C0124-CBF5-EFF7-4C73-E80C21BD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pro školy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06958B-171D-632C-2FB9-8BB9AAD09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Nebát se změn</a:t>
            </a:r>
          </a:p>
          <a:p>
            <a:r>
              <a:rPr lang="cs-CZ" dirty="0"/>
              <a:t>Domluvit si vše předem</a:t>
            </a:r>
          </a:p>
          <a:p>
            <a:r>
              <a:rPr lang="cs-CZ" dirty="0"/>
              <a:t>Pozor na nonverbální a nevhodnou verbální komunikaci</a:t>
            </a:r>
          </a:p>
          <a:p>
            <a:r>
              <a:rPr lang="cs-CZ" dirty="0"/>
              <a:t>Komunikovat se zákonnými zástupci a vysvětlovat jim pravidla fungování ve třídách</a:t>
            </a:r>
          </a:p>
          <a:p>
            <a:r>
              <a:rPr lang="cs-CZ" dirty="0"/>
              <a:t>Považovat AP za součást třídy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438A6E-D383-F59A-6068-B7EC56BE2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914" y="5466345"/>
            <a:ext cx="4657748" cy="2804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1D6557E-5A08-A14B-827F-065E734D1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112" y="1853754"/>
            <a:ext cx="1735292" cy="17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7061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53</TotalTime>
  <Words>657</Words>
  <Application>Microsoft Office PowerPoint</Application>
  <PresentationFormat>Širokoúhlá obrazovka</PresentationFormat>
  <Paragraphs>78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Galerie</vt:lpstr>
      <vt:lpstr>Asistent pedagoga  v první třídě</vt:lpstr>
      <vt:lpstr>Motto</vt:lpstr>
      <vt:lpstr>Legislativní pravidla</vt:lpstr>
      <vt:lpstr>LEGISLATIVNÍ souvislosti</vt:lpstr>
      <vt:lpstr>Prezentace aplikace PowerPoint</vt:lpstr>
      <vt:lpstr>Formální a ekonomické SOUVISLOSTI</vt:lpstr>
      <vt:lpstr>ASISTENT PEDAGOGA – PRACOVNÍ POZICE</vt:lpstr>
      <vt:lpstr>Asistent pedagoga – základní úloha  v 1. třídě</vt:lpstr>
      <vt:lpstr>Doporučení pro školy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Jitka Kendíková</dc:creator>
  <cp:lastModifiedBy>Jitka Kendíková</cp:lastModifiedBy>
  <cp:revision>3</cp:revision>
  <dcterms:created xsi:type="dcterms:W3CDTF">2026-05-17T11:15:44Z</dcterms:created>
  <dcterms:modified xsi:type="dcterms:W3CDTF">2026-05-25T13:39:06Z</dcterms:modified>
</cp:coreProperties>
</file>